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gAdjSPMl7Lg88aa25/2Lws5nsN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A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28" Type="http://customschemas.google.com/relationships/presentationmetadata" Target="meta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" name="Google Shape;7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>
          <a:extLst>
            <a:ext uri="{FF2B5EF4-FFF2-40B4-BE49-F238E27FC236}">
              <a16:creationId xmlns:a16="http://schemas.microsoft.com/office/drawing/2014/main" id="{6D72B8EB-02A2-BF9C-7B71-8B3CF5EA3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:notes">
            <a:extLst>
              <a:ext uri="{FF2B5EF4-FFF2-40B4-BE49-F238E27FC236}">
                <a16:creationId xmlns:a16="http://schemas.microsoft.com/office/drawing/2014/main" id="{62DC470B-105B-56EB-36F0-08C504743D6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" name="Google Shape;76;p2:notes">
            <a:extLst>
              <a:ext uri="{FF2B5EF4-FFF2-40B4-BE49-F238E27FC236}">
                <a16:creationId xmlns:a16="http://schemas.microsoft.com/office/drawing/2014/main" id="{8F13B035-A845-1B8F-F854-B2A56ED1480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19549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>
          <a:extLst>
            <a:ext uri="{FF2B5EF4-FFF2-40B4-BE49-F238E27FC236}">
              <a16:creationId xmlns:a16="http://schemas.microsoft.com/office/drawing/2014/main" id="{D430ECE1-1A1D-E40E-2C8B-FF368D420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:notes">
            <a:extLst>
              <a:ext uri="{FF2B5EF4-FFF2-40B4-BE49-F238E27FC236}">
                <a16:creationId xmlns:a16="http://schemas.microsoft.com/office/drawing/2014/main" id="{E8EDB589-4BCD-42C5-A75F-146110E084B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" name="Google Shape;76;p2:notes">
            <a:extLst>
              <a:ext uri="{FF2B5EF4-FFF2-40B4-BE49-F238E27FC236}">
                <a16:creationId xmlns:a16="http://schemas.microsoft.com/office/drawing/2014/main" id="{D2493B13-809F-3B93-0CEF-2C4717C2D5A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72463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>
          <a:extLst>
            <a:ext uri="{FF2B5EF4-FFF2-40B4-BE49-F238E27FC236}">
              <a16:creationId xmlns:a16="http://schemas.microsoft.com/office/drawing/2014/main" id="{7999A789-59ED-3803-0A50-4AD8CB987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:notes">
            <a:extLst>
              <a:ext uri="{FF2B5EF4-FFF2-40B4-BE49-F238E27FC236}">
                <a16:creationId xmlns:a16="http://schemas.microsoft.com/office/drawing/2014/main" id="{BCDAD890-F187-54CF-1AAD-3FED0735061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" name="Google Shape;76;p2:notes">
            <a:extLst>
              <a:ext uri="{FF2B5EF4-FFF2-40B4-BE49-F238E27FC236}">
                <a16:creationId xmlns:a16="http://schemas.microsoft.com/office/drawing/2014/main" id="{BBB527C7-2F8E-B5C8-6F20-D0FCD81AB43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28962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>
          <a:extLst>
            <a:ext uri="{FF2B5EF4-FFF2-40B4-BE49-F238E27FC236}">
              <a16:creationId xmlns:a16="http://schemas.microsoft.com/office/drawing/2014/main" id="{DBF3E02E-9092-BCB6-4651-5230D0B962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:notes">
            <a:extLst>
              <a:ext uri="{FF2B5EF4-FFF2-40B4-BE49-F238E27FC236}">
                <a16:creationId xmlns:a16="http://schemas.microsoft.com/office/drawing/2014/main" id="{B59145BD-7B63-83F1-84A8-F57CC6CCC14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" name="Google Shape;76;p2:notes">
            <a:extLst>
              <a:ext uri="{FF2B5EF4-FFF2-40B4-BE49-F238E27FC236}">
                <a16:creationId xmlns:a16="http://schemas.microsoft.com/office/drawing/2014/main" id="{FF7AFE3E-3392-DADA-B8D5-58986907F6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11029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>
          <a:extLst>
            <a:ext uri="{FF2B5EF4-FFF2-40B4-BE49-F238E27FC236}">
              <a16:creationId xmlns:a16="http://schemas.microsoft.com/office/drawing/2014/main" id="{F71A0562-2AF6-6EFE-6569-886A4DF91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:notes">
            <a:extLst>
              <a:ext uri="{FF2B5EF4-FFF2-40B4-BE49-F238E27FC236}">
                <a16:creationId xmlns:a16="http://schemas.microsoft.com/office/drawing/2014/main" id="{D6E2D47E-847B-FF5B-0FDB-39A03AEFD9E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" name="Google Shape;76;p2:notes">
            <a:extLst>
              <a:ext uri="{FF2B5EF4-FFF2-40B4-BE49-F238E27FC236}">
                <a16:creationId xmlns:a16="http://schemas.microsoft.com/office/drawing/2014/main" id="{C40F3966-C8C3-8558-B5FA-49C513AA7B8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86149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>
          <a:extLst>
            <a:ext uri="{FF2B5EF4-FFF2-40B4-BE49-F238E27FC236}">
              <a16:creationId xmlns:a16="http://schemas.microsoft.com/office/drawing/2014/main" id="{397D6624-5E6E-AB53-EDF4-26DD214A5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:notes">
            <a:extLst>
              <a:ext uri="{FF2B5EF4-FFF2-40B4-BE49-F238E27FC236}">
                <a16:creationId xmlns:a16="http://schemas.microsoft.com/office/drawing/2014/main" id="{E7854895-E6CF-BE78-E521-660697BF8B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" name="Google Shape;76;p2:notes">
            <a:extLst>
              <a:ext uri="{FF2B5EF4-FFF2-40B4-BE49-F238E27FC236}">
                <a16:creationId xmlns:a16="http://schemas.microsoft.com/office/drawing/2014/main" id="{8B5E9213-967F-8EB2-1437-6C48F302E89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80403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3" name="Google Shape;33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"/>
          <p:cNvSpPr/>
          <p:nvPr/>
        </p:nvSpPr>
        <p:spPr>
          <a:xfrm>
            <a:off x="0" y="6350"/>
            <a:ext cx="1020300" cy="6858000"/>
          </a:xfrm>
          <a:prstGeom prst="rect">
            <a:avLst/>
          </a:prstGeom>
          <a:solidFill>
            <a:srgbClr val="3FA4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"/>
          <p:cNvSpPr txBox="1"/>
          <p:nvPr/>
        </p:nvSpPr>
        <p:spPr>
          <a:xfrm>
            <a:off x="1401805" y="415385"/>
            <a:ext cx="10652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1" i="0" u="none" strike="noStrike" cap="none" dirty="0">
                <a:solidFill>
                  <a:srgbClr val="3FA435"/>
                </a:solidFill>
                <a:latin typeface="Aptos" panose="020B0004020202020204" pitchFamily="34" charset="0"/>
                <a:ea typeface="Merriweather"/>
                <a:cs typeface="Merriweather"/>
                <a:sym typeface="Merriweather"/>
              </a:rPr>
              <a:t>Annonce de participation</a:t>
            </a:r>
            <a:endParaRPr sz="2800" b="0" i="0" u="none" strike="noStrike" cap="none" dirty="0">
              <a:solidFill>
                <a:srgbClr val="3FA435"/>
              </a:solidFill>
              <a:latin typeface="Aptos" panose="020B0004020202020204" pitchFamily="34" charset="0"/>
              <a:ea typeface="Merriweather"/>
              <a:cs typeface="Merriweather"/>
              <a:sym typeface="Merriweather"/>
            </a:endParaRPr>
          </a:p>
        </p:txBody>
      </p:sp>
      <p:sp>
        <p:nvSpPr>
          <p:cNvPr id="81" name="Google Shape;81;p2"/>
          <p:cNvSpPr txBox="1"/>
          <p:nvPr/>
        </p:nvSpPr>
        <p:spPr>
          <a:xfrm>
            <a:off x="1478482" y="1561525"/>
            <a:ext cx="5561415" cy="4961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latin typeface="Aptos" panose="020B0004020202020204" pitchFamily="34" charset="0"/>
              </a:rPr>
              <a:t>📣 Nous </a:t>
            </a:r>
            <a:r>
              <a:rPr lang="en-US" sz="1600" dirty="0" err="1">
                <a:latin typeface="Aptos" panose="020B0004020202020204" pitchFamily="34" charset="0"/>
              </a:rPr>
              <a:t>participons</a:t>
            </a:r>
            <a:r>
              <a:rPr lang="en-US" sz="1600" dirty="0">
                <a:latin typeface="Aptos" panose="020B0004020202020204" pitchFamily="34" charset="0"/>
              </a:rPr>
              <a:t> à l’#ApiWeek2025 !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latin typeface="Aptos" panose="020B0004020202020204" pitchFamily="34" charset="0"/>
              </a:rPr>
              <a:t>Du 3 au 12 </a:t>
            </a:r>
            <a:r>
              <a:rPr lang="en-US" sz="1600" dirty="0" err="1">
                <a:latin typeface="Aptos" panose="020B0004020202020204" pitchFamily="34" charset="0"/>
              </a:rPr>
              <a:t>octobre</a:t>
            </a:r>
            <a:r>
              <a:rPr lang="en-US" sz="1600" dirty="0">
                <a:latin typeface="Aptos" panose="020B0004020202020204" pitchFamily="34" charset="0"/>
              </a:rPr>
              <a:t>, </a:t>
            </a:r>
            <a:r>
              <a:rPr lang="en-US" sz="1600" dirty="0" err="1">
                <a:latin typeface="Aptos" panose="020B0004020202020204" pitchFamily="34" charset="0"/>
              </a:rPr>
              <a:t>venez</a:t>
            </a:r>
            <a:r>
              <a:rPr lang="en-US" sz="1600" dirty="0">
                <a:latin typeface="Aptos" panose="020B0004020202020204" pitchFamily="34" charset="0"/>
              </a:rPr>
              <a:t> à </a:t>
            </a:r>
            <a:r>
              <a:rPr lang="en-US" sz="1600" dirty="0">
                <a:solidFill>
                  <a:srgbClr val="FF0000"/>
                </a:solidFill>
                <a:latin typeface="Aptos" panose="020B0004020202020204" pitchFamily="34" charset="0"/>
              </a:rPr>
              <a:t>[lieu] </a:t>
            </a:r>
            <a:r>
              <a:rPr lang="en-US" sz="1600" dirty="0">
                <a:latin typeface="Aptos" panose="020B0004020202020204" pitchFamily="34" charset="0"/>
              </a:rPr>
              <a:t>pour </a:t>
            </a:r>
            <a:r>
              <a:rPr lang="en-US" sz="1600" dirty="0" err="1">
                <a:latin typeface="Aptos" panose="020B0004020202020204" pitchFamily="34" charset="0"/>
              </a:rPr>
              <a:t>découvrir</a:t>
            </a:r>
            <a:r>
              <a:rPr lang="en-US" sz="1600" dirty="0">
                <a:latin typeface="Aptos" panose="020B0004020202020204" pitchFamily="34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Aptos" panose="020B0004020202020204" pitchFamily="34" charset="0"/>
              </a:rPr>
              <a:t>[nom </a:t>
            </a:r>
            <a:r>
              <a:rPr lang="en-US" sz="1600" dirty="0" err="1">
                <a:solidFill>
                  <a:srgbClr val="FF0000"/>
                </a:solidFill>
                <a:latin typeface="Aptos" panose="020B0004020202020204" pitchFamily="34" charset="0"/>
              </a:rPr>
              <a:t>ou</a:t>
            </a:r>
            <a:r>
              <a:rPr lang="en-US" sz="1600" dirty="0">
                <a:solidFill>
                  <a:srgbClr val="FF0000"/>
                </a:solidFill>
                <a:latin typeface="Aptos" panose="020B0004020202020204" pitchFamily="34" charset="0"/>
              </a:rPr>
              <a:t> type </a:t>
            </a:r>
            <a:r>
              <a:rPr lang="en-US" sz="1600" dirty="0" err="1">
                <a:solidFill>
                  <a:srgbClr val="FF0000"/>
                </a:solidFill>
                <a:latin typeface="Aptos" panose="020B0004020202020204" pitchFamily="34" charset="0"/>
              </a:rPr>
              <a:t>d'événement</a:t>
            </a:r>
            <a:r>
              <a:rPr lang="en-US" sz="1600" dirty="0">
                <a:solidFill>
                  <a:srgbClr val="FF0000"/>
                </a:solidFill>
                <a:latin typeface="Aptos" panose="020B0004020202020204" pitchFamily="34" charset="0"/>
              </a:rPr>
              <a:t>] </a:t>
            </a:r>
            <a:r>
              <a:rPr lang="en-US" sz="1600" dirty="0" err="1">
                <a:latin typeface="Aptos" panose="020B0004020202020204" pitchFamily="34" charset="0"/>
              </a:rPr>
              <a:t>autour</a:t>
            </a:r>
            <a:r>
              <a:rPr lang="en-US" sz="1600" dirty="0">
                <a:latin typeface="Aptos" panose="020B0004020202020204" pitchFamily="34" charset="0"/>
              </a:rPr>
              <a:t> des </a:t>
            </a:r>
            <a:r>
              <a:rPr lang="en-US" sz="1600" dirty="0" err="1">
                <a:latin typeface="Aptos" panose="020B0004020202020204" pitchFamily="34" charset="0"/>
              </a:rPr>
              <a:t>abeilles</a:t>
            </a:r>
            <a:r>
              <a:rPr lang="en-US" sz="1600" dirty="0">
                <a:latin typeface="Aptos" panose="020B0004020202020204" pitchFamily="34" charset="0"/>
              </a:rPr>
              <a:t> et des </a:t>
            </a:r>
            <a:r>
              <a:rPr lang="en-US" sz="1600" dirty="0" err="1">
                <a:latin typeface="Aptos" panose="020B0004020202020204" pitchFamily="34" charset="0"/>
              </a:rPr>
              <a:t>produits</a:t>
            </a:r>
            <a:r>
              <a:rPr lang="en-US" sz="1600" dirty="0">
                <a:latin typeface="Aptos" panose="020B0004020202020204" pitchFamily="34" charset="0"/>
              </a:rPr>
              <a:t> de la </a:t>
            </a:r>
            <a:r>
              <a:rPr lang="en-US" sz="1600" dirty="0" err="1">
                <a:latin typeface="Aptos" panose="020B0004020202020204" pitchFamily="34" charset="0"/>
              </a:rPr>
              <a:t>ruche</a:t>
            </a:r>
            <a:r>
              <a:rPr lang="en-US" sz="1600" dirty="0">
                <a:latin typeface="Aptos" panose="020B0004020202020204" pitchFamily="34" charset="0"/>
              </a:rPr>
              <a:t> 🐝🍯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latin typeface="Aptos" panose="020B0004020202020204" pitchFamily="34" charset="0"/>
              </a:rPr>
              <a:t>🔍 Animations, </a:t>
            </a:r>
            <a:r>
              <a:rPr lang="en-US" sz="1600" dirty="0" err="1">
                <a:latin typeface="Aptos" panose="020B0004020202020204" pitchFamily="34" charset="0"/>
              </a:rPr>
              <a:t>dégustations</a:t>
            </a:r>
            <a:r>
              <a:rPr lang="en-US" sz="1600" dirty="0">
                <a:latin typeface="Aptos" panose="020B0004020202020204" pitchFamily="34" charset="0"/>
              </a:rPr>
              <a:t>, ateliers… il y </a:t>
            </a:r>
            <a:r>
              <a:rPr lang="en-US" sz="1600" dirty="0" err="1">
                <a:latin typeface="Aptos" panose="020B0004020202020204" pitchFamily="34" charset="0"/>
              </a:rPr>
              <a:t>en</a:t>
            </a:r>
            <a:r>
              <a:rPr lang="en-US" sz="1600" dirty="0">
                <a:latin typeface="Aptos" panose="020B0004020202020204" pitchFamily="34" charset="0"/>
              </a:rPr>
              <a:t> aura pour </a:t>
            </a:r>
            <a:r>
              <a:rPr lang="en-US" sz="1600" dirty="0" err="1">
                <a:latin typeface="Aptos" panose="020B0004020202020204" pitchFamily="34" charset="0"/>
              </a:rPr>
              <a:t>tous</a:t>
            </a:r>
            <a:r>
              <a:rPr lang="en-US" sz="1600" dirty="0">
                <a:latin typeface="Aptos" panose="020B0004020202020204" pitchFamily="34" charset="0"/>
              </a:rPr>
              <a:t> les </a:t>
            </a:r>
            <a:r>
              <a:rPr lang="en-US" sz="1600" dirty="0" err="1">
                <a:latin typeface="Aptos" panose="020B0004020202020204" pitchFamily="34" charset="0"/>
              </a:rPr>
              <a:t>curieux</a:t>
            </a:r>
            <a:r>
              <a:rPr lang="en-US" sz="1600" dirty="0">
                <a:latin typeface="Aptos" panose="020B0004020202020204" pitchFamily="34" charset="0"/>
              </a:rPr>
              <a:t> de nature !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1600" dirty="0">
                <a:latin typeface="Aptos" panose="020B0004020202020204" pitchFamily="34" charset="0"/>
              </a:rPr>
              <a:t>📅 RDV le </a:t>
            </a:r>
            <a:r>
              <a:rPr lang="en-US" sz="1600" dirty="0">
                <a:solidFill>
                  <a:srgbClr val="FF0000"/>
                </a:solidFill>
                <a:latin typeface="Aptos" panose="020B0004020202020204" pitchFamily="34" charset="0"/>
              </a:rPr>
              <a:t>[date] </a:t>
            </a:r>
            <a:r>
              <a:rPr lang="en-US" sz="1600" dirty="0">
                <a:latin typeface="Aptos" panose="020B0004020202020204" pitchFamily="34" charset="0"/>
              </a:rPr>
              <a:t>– </a:t>
            </a:r>
            <a:r>
              <a:rPr lang="en-US" sz="1600" dirty="0" err="1">
                <a:latin typeface="Aptos" panose="020B0004020202020204" pitchFamily="34" charset="0"/>
              </a:rPr>
              <a:t>Infos</a:t>
            </a:r>
            <a:r>
              <a:rPr lang="en-US" sz="1600" dirty="0">
                <a:latin typeface="Aptos" panose="020B0004020202020204" pitchFamily="34" charset="0"/>
              </a:rPr>
              <a:t> &amp; inscription :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[lien vers votre site web, votre compte de réseaux sociaux ou la page de votre événement sur </a:t>
            </a:r>
            <a:r>
              <a:rPr lang="fr-FR" sz="1600" dirty="0" err="1">
                <a:solidFill>
                  <a:srgbClr val="FF0000"/>
                </a:solidFill>
                <a:latin typeface="Aptos" panose="020B0004020202020204" pitchFamily="34" charset="0"/>
              </a:rPr>
              <a:t>Openagenda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 – url du type https://openagenda.com/fr/apiweek-2025/events/visite-de-la-miellerie-xxx]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600" dirty="0">
                <a:latin typeface="Aptos" panose="020B0004020202020204" pitchFamily="34" charset="0"/>
                <a:sym typeface="Calibri"/>
              </a:rPr>
              <a:t>#ApiWeek #Filiereapicole #Interapi #Produitsdelaruche #Abeille #Miel #Pollen #Geleeroyale #Propolis  #Evenement #Apiculteur #Apiculture #Conditionneur #Distributeur #Savoirfaire</a:t>
            </a:r>
          </a:p>
        </p:txBody>
      </p:sp>
      <p:pic>
        <p:nvPicPr>
          <p:cNvPr id="89" name="Google Shape;89;p2"/>
          <p:cNvPicPr preferRelativeResize="0"/>
          <p:nvPr/>
        </p:nvPicPr>
        <p:blipFill>
          <a:blip r:embed="rId3"/>
          <a:srcRect/>
          <a:stretch/>
        </p:blipFill>
        <p:spPr>
          <a:xfrm>
            <a:off x="7527465" y="1561525"/>
            <a:ext cx="3847381" cy="384738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pic>
        <p:nvPicPr>
          <p:cNvPr id="3" name="Image 2" descr="Une image contenant Police, Graphique, texte, logo&#10;&#10;Le contenu généré par l’IA peut être incorrect.">
            <a:extLst>
              <a:ext uri="{FF2B5EF4-FFF2-40B4-BE49-F238E27FC236}">
                <a16:creationId xmlns:a16="http://schemas.microsoft.com/office/drawing/2014/main" id="{D9FD070F-57E3-1675-4C63-49C7FA2B6A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577966" y="1108482"/>
            <a:ext cx="2176234" cy="48360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>
          <a:extLst>
            <a:ext uri="{FF2B5EF4-FFF2-40B4-BE49-F238E27FC236}">
              <a16:creationId xmlns:a16="http://schemas.microsoft.com/office/drawing/2014/main" id="{3E84A48B-FC18-F7FF-81C3-A5FEA90F1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">
            <a:extLst>
              <a:ext uri="{FF2B5EF4-FFF2-40B4-BE49-F238E27FC236}">
                <a16:creationId xmlns:a16="http://schemas.microsoft.com/office/drawing/2014/main" id="{F2ABFEEB-4D15-B00F-0E37-B63B2BC4ECAC}"/>
              </a:ext>
            </a:extLst>
          </p:cNvPr>
          <p:cNvSpPr/>
          <p:nvPr/>
        </p:nvSpPr>
        <p:spPr>
          <a:xfrm>
            <a:off x="0" y="6350"/>
            <a:ext cx="1020300" cy="6858000"/>
          </a:xfrm>
          <a:prstGeom prst="rect">
            <a:avLst/>
          </a:prstGeom>
          <a:solidFill>
            <a:srgbClr val="3FA4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">
            <a:extLst>
              <a:ext uri="{FF2B5EF4-FFF2-40B4-BE49-F238E27FC236}">
                <a16:creationId xmlns:a16="http://schemas.microsoft.com/office/drawing/2014/main" id="{5F6D1B8F-CADC-644E-40A8-DF5162F39274}"/>
              </a:ext>
            </a:extLst>
          </p:cNvPr>
          <p:cNvSpPr txBox="1"/>
          <p:nvPr/>
        </p:nvSpPr>
        <p:spPr>
          <a:xfrm>
            <a:off x="1401805" y="415385"/>
            <a:ext cx="10652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1" i="0" u="none" strike="noStrike" cap="none" dirty="0">
                <a:solidFill>
                  <a:srgbClr val="3FA435"/>
                </a:solidFill>
                <a:latin typeface="Aptos" panose="020B0004020202020204" pitchFamily="34" charset="0"/>
                <a:ea typeface="Merriweather"/>
                <a:cs typeface="Merriweather"/>
                <a:sym typeface="Merriweather"/>
              </a:rPr>
              <a:t>Teasing</a:t>
            </a:r>
            <a:endParaRPr sz="2800" b="0" i="0" u="none" strike="noStrike" cap="none" dirty="0">
              <a:solidFill>
                <a:srgbClr val="3FA435"/>
              </a:solidFill>
              <a:latin typeface="Aptos" panose="020B0004020202020204" pitchFamily="34" charset="0"/>
              <a:ea typeface="Merriweather"/>
              <a:cs typeface="Merriweather"/>
              <a:sym typeface="Merriweather"/>
            </a:endParaRPr>
          </a:p>
        </p:txBody>
      </p:sp>
      <p:sp>
        <p:nvSpPr>
          <p:cNvPr id="81" name="Google Shape;81;p2">
            <a:extLst>
              <a:ext uri="{FF2B5EF4-FFF2-40B4-BE49-F238E27FC236}">
                <a16:creationId xmlns:a16="http://schemas.microsoft.com/office/drawing/2014/main" id="{36C4CDD8-B078-C6DD-BABF-8D8FD3599122}"/>
              </a:ext>
            </a:extLst>
          </p:cNvPr>
          <p:cNvSpPr txBox="1"/>
          <p:nvPr/>
        </p:nvSpPr>
        <p:spPr>
          <a:xfrm>
            <a:off x="1478482" y="1561525"/>
            <a:ext cx="6048983" cy="4585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fr-FR" sz="1600" dirty="0">
                <a:latin typeface="Aptos" panose="020B0004020202020204" pitchFamily="34" charset="0"/>
              </a:rPr>
              <a:t>🌸 Pourquoi les abeilles sont-elles essentielles à notre quotidien ?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fr-FR" sz="1600" dirty="0">
                <a:latin typeface="Aptos" panose="020B0004020202020204" pitchFamily="34" charset="0"/>
              </a:rPr>
              <a:t>Réponses à découvrir lors de notre événement à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[lieu]</a:t>
            </a:r>
            <a:r>
              <a:rPr lang="fr-FR" sz="1600" dirty="0">
                <a:latin typeface="Aptos" panose="020B0004020202020204" pitchFamily="34" charset="0"/>
              </a:rPr>
              <a:t>, organisé dans le cadre de l’#ApiWeek2025 !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fr-FR" sz="1600" dirty="0">
                <a:latin typeface="Aptos" panose="020B0004020202020204" pitchFamily="34" charset="0"/>
              </a:rPr>
              <a:t>📆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[Date de l’événement]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fr-FR" sz="1600" dirty="0">
                <a:latin typeface="Aptos" panose="020B0004020202020204" pitchFamily="34" charset="0"/>
              </a:rPr>
              <a:t>💡 Au programme : découvertes, rencontres et surprises autour de la ruche 🐝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fr-FR" sz="1600" dirty="0">
                <a:latin typeface="Aptos" panose="020B0004020202020204" pitchFamily="34" charset="0"/>
              </a:rPr>
              <a:t>➡️ Plus d'infos ici :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[lien vers votre site web, votre compte de réseaux sociaux ou la page de votre événement sur </a:t>
            </a:r>
            <a:r>
              <a:rPr lang="fr-FR" sz="1600" dirty="0" err="1">
                <a:solidFill>
                  <a:srgbClr val="FF0000"/>
                </a:solidFill>
                <a:latin typeface="Aptos" panose="020B0004020202020204" pitchFamily="34" charset="0"/>
              </a:rPr>
              <a:t>Openagenda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 – url du type https://openagenda.com/fr/apiweek-2025/events/visite-de-la-miellerie-xxx]</a:t>
            </a:r>
            <a:endParaRPr lang="fr-FR" sz="1600" dirty="0">
              <a:solidFill>
                <a:srgbClr val="FF0000"/>
              </a:solidFill>
              <a:latin typeface="Aptos" panose="020B0004020202020204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600" dirty="0">
                <a:latin typeface="Aptos" panose="020B0004020202020204" pitchFamily="34" charset="0"/>
                <a:sym typeface="Calibri"/>
              </a:rPr>
              <a:t>#ApiWeek #Filiereapicole #Interapi #Produitsdelaruche #Abeille #Miel #Pollen #Geleeroyale #Propolis  #Evenement #Apiculteur #Apiculture #Conditionneur #Distributeur #Savoirfaire</a:t>
            </a:r>
          </a:p>
        </p:txBody>
      </p:sp>
      <p:pic>
        <p:nvPicPr>
          <p:cNvPr id="89" name="Google Shape;89;p2">
            <a:extLst>
              <a:ext uri="{FF2B5EF4-FFF2-40B4-BE49-F238E27FC236}">
                <a16:creationId xmlns:a16="http://schemas.microsoft.com/office/drawing/2014/main" id="{72DEC0F3-E251-E5E0-C22C-1F5C874D5BF9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7792936" y="1561525"/>
            <a:ext cx="3847381" cy="384738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pic>
        <p:nvPicPr>
          <p:cNvPr id="3" name="Image 2" descr="Une image contenant Police, Graphique, texte, logo&#10;&#10;Le contenu généré par l’IA peut être incorrect.">
            <a:extLst>
              <a:ext uri="{FF2B5EF4-FFF2-40B4-BE49-F238E27FC236}">
                <a16:creationId xmlns:a16="http://schemas.microsoft.com/office/drawing/2014/main" id="{015B6956-E5BC-D9C7-67E2-46ED7CD06D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577966" y="1108482"/>
            <a:ext cx="2176234" cy="48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185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>
          <a:extLst>
            <a:ext uri="{FF2B5EF4-FFF2-40B4-BE49-F238E27FC236}">
              <a16:creationId xmlns:a16="http://schemas.microsoft.com/office/drawing/2014/main" id="{B97E9EBB-6B1D-48CE-E375-527658C44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">
            <a:extLst>
              <a:ext uri="{FF2B5EF4-FFF2-40B4-BE49-F238E27FC236}">
                <a16:creationId xmlns:a16="http://schemas.microsoft.com/office/drawing/2014/main" id="{539458CF-00EC-2A58-653C-998EBC925E22}"/>
              </a:ext>
            </a:extLst>
          </p:cNvPr>
          <p:cNvSpPr/>
          <p:nvPr/>
        </p:nvSpPr>
        <p:spPr>
          <a:xfrm>
            <a:off x="0" y="6350"/>
            <a:ext cx="1020300" cy="6858000"/>
          </a:xfrm>
          <a:prstGeom prst="rect">
            <a:avLst/>
          </a:prstGeom>
          <a:solidFill>
            <a:srgbClr val="3FA4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">
            <a:extLst>
              <a:ext uri="{FF2B5EF4-FFF2-40B4-BE49-F238E27FC236}">
                <a16:creationId xmlns:a16="http://schemas.microsoft.com/office/drawing/2014/main" id="{BAE727FD-A9D4-F8B6-DBB4-CE9C81650D59}"/>
              </a:ext>
            </a:extLst>
          </p:cNvPr>
          <p:cNvSpPr txBox="1"/>
          <p:nvPr/>
        </p:nvSpPr>
        <p:spPr>
          <a:xfrm>
            <a:off x="1401805" y="261440"/>
            <a:ext cx="10652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1" i="0" u="none" strike="noStrike" cap="none" dirty="0">
                <a:solidFill>
                  <a:srgbClr val="3FA435"/>
                </a:solidFill>
                <a:latin typeface="Aptos" panose="020B0004020202020204" pitchFamily="34" charset="0"/>
                <a:ea typeface="Merriweather"/>
                <a:cs typeface="Merriweather"/>
                <a:sym typeface="Merriweather"/>
              </a:rPr>
              <a:t>Post pour les producteurs de miel</a:t>
            </a:r>
            <a:endParaRPr sz="2800" b="0" i="0" u="none" strike="noStrike" cap="none" dirty="0">
              <a:solidFill>
                <a:srgbClr val="3FA435"/>
              </a:solidFill>
              <a:latin typeface="Aptos" panose="020B0004020202020204" pitchFamily="34" charset="0"/>
              <a:ea typeface="Merriweather"/>
              <a:cs typeface="Merriweather"/>
              <a:sym typeface="Merriweather"/>
            </a:endParaRPr>
          </a:p>
        </p:txBody>
      </p:sp>
      <p:sp>
        <p:nvSpPr>
          <p:cNvPr id="81" name="Google Shape;81;p2">
            <a:extLst>
              <a:ext uri="{FF2B5EF4-FFF2-40B4-BE49-F238E27FC236}">
                <a16:creationId xmlns:a16="http://schemas.microsoft.com/office/drawing/2014/main" id="{ACA0C430-FCCF-446E-C571-126C42CC7B78}"/>
              </a:ext>
            </a:extLst>
          </p:cNvPr>
          <p:cNvSpPr txBox="1"/>
          <p:nvPr/>
        </p:nvSpPr>
        <p:spPr>
          <a:xfrm>
            <a:off x="1401805" y="1010286"/>
            <a:ext cx="6533155" cy="584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🍯 Notre miel, on le récolte avec passion… et on vous le fait découvrir pendant l’#ApiWeek2025 !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Chez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[Nom de la structure]</a:t>
            </a:r>
            <a:r>
              <a:rPr lang="fr-FR" sz="1600" dirty="0">
                <a:latin typeface="Aptos" panose="020B0004020202020204" pitchFamily="34" charset="0"/>
              </a:rPr>
              <a:t>, nous produisons un miel local de qualité, respectueux des abeilles et de l’environnement 🐝🌼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📅 À l’occasion de l’</a:t>
            </a:r>
            <a:r>
              <a:rPr lang="fr-FR" sz="1600" dirty="0" err="1">
                <a:latin typeface="Aptos" panose="020B0004020202020204" pitchFamily="34" charset="0"/>
              </a:rPr>
              <a:t>Api’Week</a:t>
            </a:r>
            <a:r>
              <a:rPr lang="fr-FR" sz="1600" dirty="0">
                <a:latin typeface="Aptos" panose="020B0004020202020204" pitchFamily="34" charset="0"/>
              </a:rPr>
              <a:t>, on vous ouvre nos portes le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[date]</a:t>
            </a:r>
            <a:r>
              <a:rPr lang="fr-FR" sz="1600" dirty="0">
                <a:latin typeface="Aptos" panose="020B0004020202020204" pitchFamily="34" charset="0"/>
              </a:rPr>
              <a:t> à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[lieu] </a:t>
            </a:r>
            <a:r>
              <a:rPr lang="fr-FR" sz="1600" dirty="0">
                <a:latin typeface="Aptos" panose="020B0004020202020204" pitchFamily="34" charset="0"/>
              </a:rPr>
              <a:t>pour une immersion dans notre métier :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🔸 Visite du rucher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🔸 Présentation de la récolte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🔸 Dégustations commentées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🔸 Échanges autour du métier d’apiculteur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➡️ Venez goûter, comprendre et soutenir la filière apicole française !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📍 Infos &amp; réservation :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[lien vers votre site web, votre compte de réseaux sociaux ou la page de votre événement sur </a:t>
            </a:r>
            <a:r>
              <a:rPr lang="fr-FR" sz="1600" dirty="0" err="1">
                <a:solidFill>
                  <a:srgbClr val="FF0000"/>
                </a:solidFill>
                <a:latin typeface="Aptos" panose="020B0004020202020204" pitchFamily="34" charset="0"/>
              </a:rPr>
              <a:t>Openagenda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 – url du type https://openagenda.com/fr/apiweek-2025/events/visite-de-la-miellerie-xxx]</a:t>
            </a:r>
            <a:endParaRPr lang="fr-FR" sz="1600" dirty="0">
              <a:solidFill>
                <a:srgbClr val="FF0000"/>
              </a:solidFill>
              <a:latin typeface="Aptos" panose="020B0004020202020204" pitchFamily="34" charset="0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600" dirty="0">
                <a:latin typeface="Aptos" panose="020B0004020202020204" pitchFamily="34" charset="0"/>
                <a:sym typeface="Calibri"/>
              </a:rPr>
              <a:t>#ApiWeek #Filiereapicole #Interapi #Produitsdelaruche #Abeille #Miel #Pollen #Geleeroyale #Propolis  #Evenement #Apiculteur #Apiculture #Conditionneur #Distributeur #Savoirfaire</a:t>
            </a:r>
          </a:p>
        </p:txBody>
      </p:sp>
      <p:pic>
        <p:nvPicPr>
          <p:cNvPr id="89" name="Google Shape;89;p2">
            <a:extLst>
              <a:ext uri="{FF2B5EF4-FFF2-40B4-BE49-F238E27FC236}">
                <a16:creationId xmlns:a16="http://schemas.microsoft.com/office/drawing/2014/main" id="{073E6DA6-291B-26A4-C339-B945E8354923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8076272" y="1010286"/>
            <a:ext cx="3847381" cy="384738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pic>
        <p:nvPicPr>
          <p:cNvPr id="3" name="Image 2" descr="Une image contenant Police, Graphique, texte, logo&#10;&#10;Le contenu généré par l’IA peut être incorrect.">
            <a:extLst>
              <a:ext uri="{FF2B5EF4-FFF2-40B4-BE49-F238E27FC236}">
                <a16:creationId xmlns:a16="http://schemas.microsoft.com/office/drawing/2014/main" id="{913B1780-0CEB-4EFE-963A-FC02D4535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577966" y="1108482"/>
            <a:ext cx="2176234" cy="48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457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>
          <a:extLst>
            <a:ext uri="{FF2B5EF4-FFF2-40B4-BE49-F238E27FC236}">
              <a16:creationId xmlns:a16="http://schemas.microsoft.com/office/drawing/2014/main" id="{0C8F00EB-7342-06CD-1119-87188A74F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">
            <a:extLst>
              <a:ext uri="{FF2B5EF4-FFF2-40B4-BE49-F238E27FC236}">
                <a16:creationId xmlns:a16="http://schemas.microsoft.com/office/drawing/2014/main" id="{840A04BC-3CBD-602F-90A2-3381D24F9B31}"/>
              </a:ext>
            </a:extLst>
          </p:cNvPr>
          <p:cNvSpPr/>
          <p:nvPr/>
        </p:nvSpPr>
        <p:spPr>
          <a:xfrm>
            <a:off x="0" y="6350"/>
            <a:ext cx="1020300" cy="6858000"/>
          </a:xfrm>
          <a:prstGeom prst="rect">
            <a:avLst/>
          </a:prstGeom>
          <a:solidFill>
            <a:srgbClr val="3FA4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">
            <a:extLst>
              <a:ext uri="{FF2B5EF4-FFF2-40B4-BE49-F238E27FC236}">
                <a16:creationId xmlns:a16="http://schemas.microsoft.com/office/drawing/2014/main" id="{DF4C41B2-1644-05F2-EBDD-835E39EDEC90}"/>
              </a:ext>
            </a:extLst>
          </p:cNvPr>
          <p:cNvSpPr txBox="1"/>
          <p:nvPr/>
        </p:nvSpPr>
        <p:spPr>
          <a:xfrm>
            <a:off x="1401805" y="415385"/>
            <a:ext cx="10652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1" i="0" u="none" strike="noStrike" cap="none" dirty="0">
                <a:solidFill>
                  <a:srgbClr val="3FA435"/>
                </a:solidFill>
                <a:latin typeface="Aptos" panose="020B0004020202020204" pitchFamily="34" charset="0"/>
                <a:ea typeface="Merriweather"/>
                <a:cs typeface="Merriweather"/>
                <a:sym typeface="Merriweather"/>
              </a:rPr>
              <a:t>Post pour les producteurs de gelée royale</a:t>
            </a:r>
            <a:endParaRPr sz="2800" b="0" i="0" u="none" strike="noStrike" cap="none" dirty="0">
              <a:solidFill>
                <a:srgbClr val="3FA435"/>
              </a:solidFill>
              <a:latin typeface="Aptos" panose="020B0004020202020204" pitchFamily="34" charset="0"/>
              <a:ea typeface="Merriweather"/>
              <a:cs typeface="Merriweather"/>
              <a:sym typeface="Merriweather"/>
            </a:endParaRPr>
          </a:p>
        </p:txBody>
      </p:sp>
      <p:sp>
        <p:nvSpPr>
          <p:cNvPr id="81" name="Google Shape;81;p2">
            <a:extLst>
              <a:ext uri="{FF2B5EF4-FFF2-40B4-BE49-F238E27FC236}">
                <a16:creationId xmlns:a16="http://schemas.microsoft.com/office/drawing/2014/main" id="{41E97175-34F2-A4BB-25DA-854403CD8069}"/>
              </a:ext>
            </a:extLst>
          </p:cNvPr>
          <p:cNvSpPr txBox="1"/>
          <p:nvPr/>
        </p:nvSpPr>
        <p:spPr>
          <a:xfrm>
            <a:off x="1401805" y="1590951"/>
            <a:ext cx="6171015" cy="4767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👑 Nous sommes fiers de mettre à l’honneur la gelée royale lors de l’#ApiWeek2025 !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Chez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[nom de la structure]</a:t>
            </a:r>
            <a:r>
              <a:rPr lang="fr-FR" sz="1600" dirty="0">
                <a:latin typeface="Aptos" panose="020B0004020202020204" pitchFamily="34" charset="0"/>
              </a:rPr>
              <a:t>, nous produisons une gelée royale française de qualité, et nous serons heureux de vous en parler lors de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[nom de l’événement]</a:t>
            </a:r>
            <a:r>
              <a:rPr lang="fr-FR" sz="1600" dirty="0">
                <a:latin typeface="Aptos" panose="020B0004020202020204" pitchFamily="34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📆 Le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 [date] à [lieu] </a:t>
            </a:r>
            <a:r>
              <a:rPr lang="fr-FR" sz="1600" dirty="0">
                <a:latin typeface="Aptos" panose="020B0004020202020204" pitchFamily="34" charset="0"/>
              </a:rPr>
              <a:t>: venez découvrir un produit noble et précieux, et les coulisses de sa production !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🍯 Dégustations, échanges, découverte de notre métier.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fr-FR" sz="1600" dirty="0">
                <a:latin typeface="Aptos" panose="020B0004020202020204" pitchFamily="34" charset="0"/>
              </a:rPr>
              <a:t>➡️ Infos :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[lien vers votre site web, votre compte de réseaux sociaux ou la page de votre événement sur </a:t>
            </a:r>
            <a:r>
              <a:rPr lang="fr-FR" sz="1600" dirty="0" err="1">
                <a:solidFill>
                  <a:srgbClr val="FF0000"/>
                </a:solidFill>
                <a:latin typeface="Aptos" panose="020B0004020202020204" pitchFamily="34" charset="0"/>
              </a:rPr>
              <a:t>Openagenda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 – url du type https://openagenda.com/fr/apiweek-2025/events/visite-de-la-miellerie-xxx]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600" dirty="0">
                <a:latin typeface="Aptos" panose="020B0004020202020204" pitchFamily="34" charset="0"/>
                <a:sym typeface="Calibri"/>
              </a:rPr>
              <a:t>#ApiWeek #Filiereapicole #Interapi #Produitsdelaruche #Abeille #Miel #Pollen #Geleeroyale #Propolis  #Evenement #Apiculteur #Apiculture #Conditionneur #Distributeur #Savoirfaire</a:t>
            </a:r>
          </a:p>
        </p:txBody>
      </p:sp>
      <p:pic>
        <p:nvPicPr>
          <p:cNvPr id="89" name="Google Shape;89;p2">
            <a:extLst>
              <a:ext uri="{FF2B5EF4-FFF2-40B4-BE49-F238E27FC236}">
                <a16:creationId xmlns:a16="http://schemas.microsoft.com/office/drawing/2014/main" id="{07FBC39D-A084-04B8-43BB-30D700DFDC23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7954325" y="1590951"/>
            <a:ext cx="3847381" cy="384738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pic>
        <p:nvPicPr>
          <p:cNvPr id="3" name="Image 2" descr="Une image contenant Police, Graphique, texte, logo&#10;&#10;Le contenu généré par l’IA peut être incorrect.">
            <a:extLst>
              <a:ext uri="{FF2B5EF4-FFF2-40B4-BE49-F238E27FC236}">
                <a16:creationId xmlns:a16="http://schemas.microsoft.com/office/drawing/2014/main" id="{3D5219C5-6AB1-390B-66B5-30187F4E3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577966" y="1108482"/>
            <a:ext cx="2176234" cy="48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112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>
          <a:extLst>
            <a:ext uri="{FF2B5EF4-FFF2-40B4-BE49-F238E27FC236}">
              <a16:creationId xmlns:a16="http://schemas.microsoft.com/office/drawing/2014/main" id="{72892639-B012-6CEB-1213-185CC935D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">
            <a:extLst>
              <a:ext uri="{FF2B5EF4-FFF2-40B4-BE49-F238E27FC236}">
                <a16:creationId xmlns:a16="http://schemas.microsoft.com/office/drawing/2014/main" id="{B3822A23-46D2-CCB6-8E93-B09048348CEA}"/>
              </a:ext>
            </a:extLst>
          </p:cNvPr>
          <p:cNvSpPr/>
          <p:nvPr/>
        </p:nvSpPr>
        <p:spPr>
          <a:xfrm>
            <a:off x="0" y="6350"/>
            <a:ext cx="1020300" cy="6858000"/>
          </a:xfrm>
          <a:prstGeom prst="rect">
            <a:avLst/>
          </a:prstGeom>
          <a:solidFill>
            <a:srgbClr val="3FA4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">
            <a:extLst>
              <a:ext uri="{FF2B5EF4-FFF2-40B4-BE49-F238E27FC236}">
                <a16:creationId xmlns:a16="http://schemas.microsoft.com/office/drawing/2014/main" id="{770430D3-032B-4D98-3801-DC45553BFCFB}"/>
              </a:ext>
            </a:extLst>
          </p:cNvPr>
          <p:cNvSpPr txBox="1"/>
          <p:nvPr/>
        </p:nvSpPr>
        <p:spPr>
          <a:xfrm>
            <a:off x="1401805" y="415385"/>
            <a:ext cx="10652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1" i="0" u="none" strike="noStrike" cap="none" dirty="0">
                <a:solidFill>
                  <a:srgbClr val="3FA435"/>
                </a:solidFill>
                <a:latin typeface="Aptos" panose="020B0004020202020204" pitchFamily="34" charset="0"/>
                <a:ea typeface="Merriweather"/>
                <a:cs typeface="Merriweather"/>
                <a:sym typeface="Merriweather"/>
              </a:rPr>
              <a:t>Rappel 15 jours avant l’événement</a:t>
            </a:r>
            <a:endParaRPr sz="2800" b="0" i="0" u="none" strike="noStrike" cap="none" dirty="0">
              <a:solidFill>
                <a:srgbClr val="3FA435"/>
              </a:solidFill>
              <a:latin typeface="Aptos" panose="020B0004020202020204" pitchFamily="34" charset="0"/>
              <a:ea typeface="Merriweather"/>
              <a:cs typeface="Merriweather"/>
              <a:sym typeface="Merriweather"/>
            </a:endParaRPr>
          </a:p>
        </p:txBody>
      </p:sp>
      <p:sp>
        <p:nvSpPr>
          <p:cNvPr id="81" name="Google Shape;81;p2">
            <a:extLst>
              <a:ext uri="{FF2B5EF4-FFF2-40B4-BE49-F238E27FC236}">
                <a16:creationId xmlns:a16="http://schemas.microsoft.com/office/drawing/2014/main" id="{196C1D3A-C341-E2D7-CECC-6FD7C9679FA4}"/>
              </a:ext>
            </a:extLst>
          </p:cNvPr>
          <p:cNvSpPr txBox="1"/>
          <p:nvPr/>
        </p:nvSpPr>
        <p:spPr>
          <a:xfrm>
            <a:off x="1401805" y="1590951"/>
            <a:ext cx="6171015" cy="420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⏳ Plus que 15 jours avant notre événement spécial #ApiWeek2025 à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[lieu] </a:t>
            </a:r>
            <a:r>
              <a:rPr lang="fr-FR" sz="1600" dirty="0">
                <a:latin typeface="Aptos" panose="020B0004020202020204" pitchFamily="34" charset="0"/>
              </a:rPr>
              <a:t>!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🛠️ On peaufine les derniers détails pour vous accueillir autour de l’apiculture, du miel, et de la biodiversité.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📅 Notez bien la date :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[date de l’événement]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🎉 On a hâte de partager ce moment avec vous !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fr-FR" sz="1600" dirty="0">
                <a:latin typeface="Aptos" panose="020B0004020202020204" pitchFamily="34" charset="0"/>
              </a:rPr>
              <a:t>➡️ Infos :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[lien vers votre site web, votre compte de réseaux sociaux ou la page de votre événement sur </a:t>
            </a:r>
            <a:r>
              <a:rPr lang="fr-FR" sz="1600" dirty="0" err="1">
                <a:solidFill>
                  <a:srgbClr val="FF0000"/>
                </a:solidFill>
                <a:latin typeface="Aptos" panose="020B0004020202020204" pitchFamily="34" charset="0"/>
              </a:rPr>
              <a:t>Openagenda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 – url du type https://openagenda.com/fr/apiweek-2025/events/visite-de-la-miellerie-xxx]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600" dirty="0">
                <a:latin typeface="Aptos" panose="020B0004020202020204" pitchFamily="34" charset="0"/>
                <a:sym typeface="Calibri"/>
              </a:rPr>
              <a:t>#ApiWeek #Filiereapicole #Interapi #Produitsdelaruche #Abeille #Miel #Pollen #Geleeroyale #Propolis  #Evenement #Apiculteur #Apiculture #Conditionneur #Distributeur #Savoirfaire</a:t>
            </a:r>
          </a:p>
        </p:txBody>
      </p:sp>
      <p:pic>
        <p:nvPicPr>
          <p:cNvPr id="89" name="Google Shape;89;p2">
            <a:extLst>
              <a:ext uri="{FF2B5EF4-FFF2-40B4-BE49-F238E27FC236}">
                <a16:creationId xmlns:a16="http://schemas.microsoft.com/office/drawing/2014/main" id="{D4BEE483-DA46-6B4C-F488-29ED17ECF9F6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7954325" y="1590951"/>
            <a:ext cx="3847381" cy="384738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pic>
        <p:nvPicPr>
          <p:cNvPr id="3" name="Image 2" descr="Une image contenant Police, Graphique, texte, logo&#10;&#10;Le contenu généré par l’IA peut être incorrect.">
            <a:extLst>
              <a:ext uri="{FF2B5EF4-FFF2-40B4-BE49-F238E27FC236}">
                <a16:creationId xmlns:a16="http://schemas.microsoft.com/office/drawing/2014/main" id="{8D9A609C-7FCB-98CA-5A10-0962F7B236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577966" y="1108482"/>
            <a:ext cx="2176234" cy="48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099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>
          <a:extLst>
            <a:ext uri="{FF2B5EF4-FFF2-40B4-BE49-F238E27FC236}">
              <a16:creationId xmlns:a16="http://schemas.microsoft.com/office/drawing/2014/main" id="{DF6D6B85-4012-1EDE-6173-0B6D4CE08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">
            <a:extLst>
              <a:ext uri="{FF2B5EF4-FFF2-40B4-BE49-F238E27FC236}">
                <a16:creationId xmlns:a16="http://schemas.microsoft.com/office/drawing/2014/main" id="{39162F55-282B-E52B-278D-D0772DBE32DF}"/>
              </a:ext>
            </a:extLst>
          </p:cNvPr>
          <p:cNvSpPr/>
          <p:nvPr/>
        </p:nvSpPr>
        <p:spPr>
          <a:xfrm>
            <a:off x="0" y="6350"/>
            <a:ext cx="1020300" cy="6858000"/>
          </a:xfrm>
          <a:prstGeom prst="rect">
            <a:avLst/>
          </a:prstGeom>
          <a:solidFill>
            <a:srgbClr val="3FA4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">
            <a:extLst>
              <a:ext uri="{FF2B5EF4-FFF2-40B4-BE49-F238E27FC236}">
                <a16:creationId xmlns:a16="http://schemas.microsoft.com/office/drawing/2014/main" id="{47A70CD2-F55A-15F7-D689-8419C24067EF}"/>
              </a:ext>
            </a:extLst>
          </p:cNvPr>
          <p:cNvSpPr txBox="1"/>
          <p:nvPr/>
        </p:nvSpPr>
        <p:spPr>
          <a:xfrm>
            <a:off x="1401805" y="415385"/>
            <a:ext cx="10652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1" i="0" u="none" strike="noStrike" cap="none" dirty="0">
                <a:solidFill>
                  <a:srgbClr val="3FA435"/>
                </a:solidFill>
                <a:latin typeface="Aptos" panose="020B0004020202020204" pitchFamily="34" charset="0"/>
                <a:ea typeface="Merriweather"/>
                <a:cs typeface="Merriweather"/>
                <a:sym typeface="Merriweather"/>
              </a:rPr>
              <a:t>Jour J – lancement de l’événement</a:t>
            </a:r>
            <a:endParaRPr sz="2800" b="0" i="0" u="none" strike="noStrike" cap="none" dirty="0">
              <a:solidFill>
                <a:srgbClr val="3FA435"/>
              </a:solidFill>
              <a:latin typeface="Aptos" panose="020B0004020202020204" pitchFamily="34" charset="0"/>
              <a:ea typeface="Merriweather"/>
              <a:cs typeface="Merriweather"/>
              <a:sym typeface="Merriweather"/>
            </a:endParaRPr>
          </a:p>
        </p:txBody>
      </p:sp>
      <p:sp>
        <p:nvSpPr>
          <p:cNvPr id="81" name="Google Shape;81;p2">
            <a:extLst>
              <a:ext uri="{FF2B5EF4-FFF2-40B4-BE49-F238E27FC236}">
                <a16:creationId xmlns:a16="http://schemas.microsoft.com/office/drawing/2014/main" id="{3EE14182-DF99-11E5-69BD-EB1836C84ABE}"/>
              </a:ext>
            </a:extLst>
          </p:cNvPr>
          <p:cNvSpPr txBox="1"/>
          <p:nvPr/>
        </p:nvSpPr>
        <p:spPr>
          <a:xfrm>
            <a:off x="1401805" y="1590951"/>
            <a:ext cx="6171015" cy="420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📢 C’est le grand jour !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Notre événement démarre aujourd’hui dans le cadre de l’#ApiWeek2025 🐝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🥳 Venez nous retrouver à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 [lieu] </a:t>
            </a:r>
            <a:r>
              <a:rPr lang="fr-FR" sz="1600" dirty="0">
                <a:latin typeface="Aptos" panose="020B0004020202020204" pitchFamily="34" charset="0"/>
              </a:rPr>
              <a:t>pour découvrir le monde fascinant des abeilles et rencontrer des professionnels passionnés.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📸 Pensez à partager vos photos avec #ApiWeek !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fr-FR" sz="1600" dirty="0">
                <a:latin typeface="Aptos" panose="020B0004020202020204" pitchFamily="34" charset="0"/>
              </a:rPr>
              <a:t>➡️ Infos : 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[lien vers votre site web, votre compte de réseaux sociaux ou la page de votre événement sur </a:t>
            </a:r>
            <a:r>
              <a:rPr lang="fr-FR" sz="1600" dirty="0" err="1">
                <a:solidFill>
                  <a:srgbClr val="FF0000"/>
                </a:solidFill>
                <a:latin typeface="Aptos" panose="020B0004020202020204" pitchFamily="34" charset="0"/>
              </a:rPr>
              <a:t>Openagenda</a:t>
            </a:r>
            <a:r>
              <a:rPr lang="fr-FR" sz="1600" dirty="0">
                <a:solidFill>
                  <a:srgbClr val="FF0000"/>
                </a:solidFill>
                <a:latin typeface="Aptos" panose="020B0004020202020204" pitchFamily="34" charset="0"/>
              </a:rPr>
              <a:t> – url du type https://openagenda.com/fr/apiweek-2025/events/visite-de-la-miellerie-xxx]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600" dirty="0">
                <a:latin typeface="Aptos" panose="020B0004020202020204" pitchFamily="34" charset="0"/>
                <a:sym typeface="Calibri"/>
              </a:rPr>
              <a:t>#ApiWeek #Filiereapicole #Interapi #Produitsdelaruche #Abeille #Miel #Pollen #Geleeroyale #Propolis  #Evenement #Apiculteur #Apiculture #Conditionneur #Distributeur #Savoirfaire</a:t>
            </a:r>
          </a:p>
        </p:txBody>
      </p:sp>
      <p:pic>
        <p:nvPicPr>
          <p:cNvPr id="89" name="Google Shape;89;p2">
            <a:extLst>
              <a:ext uri="{FF2B5EF4-FFF2-40B4-BE49-F238E27FC236}">
                <a16:creationId xmlns:a16="http://schemas.microsoft.com/office/drawing/2014/main" id="{3D3753F8-B318-C662-E69F-75502C24CAA9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7954325" y="1590951"/>
            <a:ext cx="3847381" cy="384738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pic>
        <p:nvPicPr>
          <p:cNvPr id="3" name="Image 2" descr="Une image contenant Police, Graphique, texte, logo&#10;&#10;Le contenu généré par l’IA peut être incorrect.">
            <a:extLst>
              <a:ext uri="{FF2B5EF4-FFF2-40B4-BE49-F238E27FC236}">
                <a16:creationId xmlns:a16="http://schemas.microsoft.com/office/drawing/2014/main" id="{E86698E9-E1F5-6CFD-FAAE-4036E9D501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577966" y="1108482"/>
            <a:ext cx="2176234" cy="48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298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>
          <a:extLst>
            <a:ext uri="{FF2B5EF4-FFF2-40B4-BE49-F238E27FC236}">
              <a16:creationId xmlns:a16="http://schemas.microsoft.com/office/drawing/2014/main" id="{23567EDB-3856-96B0-403C-11B14BA55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">
            <a:extLst>
              <a:ext uri="{FF2B5EF4-FFF2-40B4-BE49-F238E27FC236}">
                <a16:creationId xmlns:a16="http://schemas.microsoft.com/office/drawing/2014/main" id="{6DBAFBA5-CD3C-9A22-6CF4-F2DE9A00729A}"/>
              </a:ext>
            </a:extLst>
          </p:cNvPr>
          <p:cNvSpPr/>
          <p:nvPr/>
        </p:nvSpPr>
        <p:spPr>
          <a:xfrm>
            <a:off x="0" y="6350"/>
            <a:ext cx="1020300" cy="6858000"/>
          </a:xfrm>
          <a:prstGeom prst="rect">
            <a:avLst/>
          </a:prstGeom>
          <a:solidFill>
            <a:srgbClr val="3FA4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">
            <a:extLst>
              <a:ext uri="{FF2B5EF4-FFF2-40B4-BE49-F238E27FC236}">
                <a16:creationId xmlns:a16="http://schemas.microsoft.com/office/drawing/2014/main" id="{ACE4637F-D3E5-8BE5-7261-7611C8112AD3}"/>
              </a:ext>
            </a:extLst>
          </p:cNvPr>
          <p:cNvSpPr txBox="1"/>
          <p:nvPr/>
        </p:nvSpPr>
        <p:spPr>
          <a:xfrm>
            <a:off x="1401805" y="415385"/>
            <a:ext cx="10652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1" i="0" u="none" strike="noStrike" cap="none" dirty="0">
                <a:solidFill>
                  <a:srgbClr val="3FA435"/>
                </a:solidFill>
                <a:latin typeface="Aptos" panose="020B0004020202020204" pitchFamily="34" charset="0"/>
                <a:ea typeface="Merriweather"/>
                <a:cs typeface="Merriweather"/>
                <a:sym typeface="Merriweather"/>
              </a:rPr>
              <a:t>Post post-événement / remerciements</a:t>
            </a:r>
            <a:endParaRPr sz="2800" b="0" i="0" u="none" strike="noStrike" cap="none" dirty="0">
              <a:solidFill>
                <a:srgbClr val="3FA435"/>
              </a:solidFill>
              <a:latin typeface="Aptos" panose="020B0004020202020204" pitchFamily="34" charset="0"/>
              <a:ea typeface="Merriweather"/>
              <a:cs typeface="Merriweather"/>
              <a:sym typeface="Merriweather"/>
            </a:endParaRPr>
          </a:p>
        </p:txBody>
      </p:sp>
      <p:sp>
        <p:nvSpPr>
          <p:cNvPr id="81" name="Google Shape;81;p2">
            <a:extLst>
              <a:ext uri="{FF2B5EF4-FFF2-40B4-BE49-F238E27FC236}">
                <a16:creationId xmlns:a16="http://schemas.microsoft.com/office/drawing/2014/main" id="{1EDAAA81-9227-EEF2-1EEB-8338656C1D7B}"/>
              </a:ext>
            </a:extLst>
          </p:cNvPr>
          <p:cNvSpPr txBox="1"/>
          <p:nvPr/>
        </p:nvSpPr>
        <p:spPr>
          <a:xfrm>
            <a:off x="1401805" y="1590951"/>
            <a:ext cx="6171015" cy="327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🌟 Quelle belle journée ! Merci à tous ceux qui sont venus à notre événement dans le cadre de l’#ApiWeek2025 🐝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🎉 De belles rencontres, des échanges passionnants et beaucoup de curiosité pour le monde des abeilles.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📷 On vous prépare un petit retour en images…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fr-FR" sz="1600" dirty="0">
                <a:latin typeface="Aptos" panose="020B0004020202020204" pitchFamily="34" charset="0"/>
              </a:rPr>
              <a:t>À très bientôt pour d’autres occasions de butiner le savoir !</a:t>
            </a:r>
          </a:p>
          <a:p>
            <a:pPr>
              <a:lnSpc>
                <a:spcPct val="115000"/>
              </a:lnSpc>
              <a:spcAft>
                <a:spcPts val="600"/>
              </a:spcAft>
            </a:pPr>
            <a:endParaRPr lang="fr-FR" sz="1600" dirty="0">
              <a:latin typeface="Aptos" panose="020B0004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600" dirty="0">
                <a:latin typeface="Aptos" panose="020B0004020202020204" pitchFamily="34" charset="0"/>
                <a:sym typeface="Calibri"/>
              </a:rPr>
              <a:t>#ApiWeek #Filiereapicole #Interapi #Produitsdelaruche #Abeille #Miel #Pollen #Geleeroyale #Propolis  #Evenement #Apiculteur #Apiculture #Conditionneur #Distributeur #Savoirfaire</a:t>
            </a:r>
          </a:p>
        </p:txBody>
      </p:sp>
      <p:pic>
        <p:nvPicPr>
          <p:cNvPr id="89" name="Google Shape;89;p2">
            <a:extLst>
              <a:ext uri="{FF2B5EF4-FFF2-40B4-BE49-F238E27FC236}">
                <a16:creationId xmlns:a16="http://schemas.microsoft.com/office/drawing/2014/main" id="{2A261C28-1811-4142-EC51-1589FA287F2B}"/>
              </a:ext>
            </a:extLst>
          </p:cNvPr>
          <p:cNvPicPr preferRelativeResize="0"/>
          <p:nvPr/>
        </p:nvPicPr>
        <p:blipFill>
          <a:blip r:embed="rId3"/>
          <a:srcRect/>
          <a:stretch/>
        </p:blipFill>
        <p:spPr>
          <a:xfrm>
            <a:off x="7954325" y="1590951"/>
            <a:ext cx="3847381" cy="384738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pic>
        <p:nvPicPr>
          <p:cNvPr id="3" name="Image 2" descr="Une image contenant Police, Graphique, texte, logo&#10;&#10;Le contenu généré par l’IA peut être incorrect.">
            <a:extLst>
              <a:ext uri="{FF2B5EF4-FFF2-40B4-BE49-F238E27FC236}">
                <a16:creationId xmlns:a16="http://schemas.microsoft.com/office/drawing/2014/main" id="{E59F0CC0-13A8-ACC5-94DC-2A07425CD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577966" y="1108482"/>
            <a:ext cx="2176234" cy="48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4039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957</Words>
  <Application>Microsoft Office PowerPoint</Application>
  <PresentationFormat>Grand écran</PresentationFormat>
  <Paragraphs>52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Aptos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Dioline Falques</dc:creator>
  <cp:lastModifiedBy>David FALQUES</cp:lastModifiedBy>
  <cp:revision>22</cp:revision>
  <dcterms:created xsi:type="dcterms:W3CDTF">2023-03-16T13:54:03Z</dcterms:created>
  <dcterms:modified xsi:type="dcterms:W3CDTF">2025-06-03T10:50:19Z</dcterms:modified>
</cp:coreProperties>
</file>